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409" r:id="rId2"/>
    <p:sldId id="351" r:id="rId3"/>
    <p:sldId id="352" r:id="rId4"/>
    <p:sldId id="356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375" r:id="rId15"/>
  </p:sldIdLst>
  <p:sldSz cx="12192000" cy="6858000"/>
  <p:notesSz cx="6858000" cy="9144000"/>
  <p:embeddedFontLst>
    <p:embeddedFont>
      <p:font typeface="等线 Light" charset="-122"/>
      <p:regular r:id="rId17"/>
    </p:embeddedFont>
    <p:embeddedFont>
      <p:font typeface="Arial Narrow" pitchFamily="34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华文行楷" pitchFamily="2" charset="-122"/>
      <p:regular r:id="rId26"/>
    </p:embeddedFont>
    <p:embeddedFont>
      <p:font typeface="等线" charset="-122"/>
      <p:regular r:id="rId27"/>
      <p:bold r:id="rId28"/>
    </p:embeddedFont>
    <p:embeddedFont>
      <p:font typeface="华文中宋" pitchFamily="2" charset="-122"/>
      <p:regular r:id="rId29"/>
    </p:embeddedFont>
    <p:embeddedFont>
      <p:font typeface="微软雅黑" pitchFamily="34" charset="-122"/>
      <p:regular r:id="rId30"/>
      <p:bold r:id="rId31"/>
    </p:embeddedFont>
    <p:embeddedFont>
      <p:font typeface="楷体" pitchFamily="49" charset="-122"/>
      <p:regular r:id="rId32"/>
    </p:embeddedFont>
    <p:embeddedFont>
      <p:font typeface="华文楷体" pitchFamily="2" charset="-122"/>
      <p:regular r:id="rId33"/>
    </p:embeddedFont>
    <p:embeddedFont>
      <p:font typeface="黑体" pitchFamily="49" charset="-122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1203"/>
    <a:srgbClr val="0070C0"/>
    <a:srgbClr val="004A82"/>
    <a:srgbClr val="609F8A"/>
    <a:srgbClr val="DA6A4D"/>
    <a:srgbClr val="E8B769"/>
    <a:srgbClr val="FDD6CB"/>
    <a:srgbClr val="FFFFFF"/>
    <a:srgbClr val="F9D6FE"/>
    <a:srgbClr val="FE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154" autoAdjust="0"/>
  </p:normalViewPr>
  <p:slideViewPr>
    <p:cSldViewPr>
      <p:cViewPr>
        <p:scale>
          <a:sx n="80" d="100"/>
          <a:sy n="80" d="100"/>
        </p:scale>
        <p:origin x="-3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677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01C9415-7732-478B-9EF5-2A9DAD895525}" type="datetimeFigureOut">
              <a:rPr lang="zh-CN" altLang="en-US" smtClean="0"/>
              <a:pPr/>
              <a:t>2018/9/18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18E1E00-7F3D-4FFD-835F-4CF02A5DDE6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1609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image" Target="../media/image38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34" Type="http://schemas.openxmlformats.org/officeDocument/2006/relationships/image" Target="../media/image17.png"/><Relationship Id="rId42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38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28.svg"/><Relationship Id="rId41" Type="http://schemas.openxmlformats.org/officeDocument/2006/relationships/image" Target="../media/image40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image" Target="../media/image36.svg"/><Relationship Id="rId40" Type="http://schemas.openxmlformats.org/officeDocument/2006/relationships/image" Target="../media/image20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26.svg"/><Relationship Id="rId30" Type="http://schemas.openxmlformats.org/officeDocument/2006/relationships/image" Target="../media/image15.png"/><Relationship Id="rId35" Type="http://schemas.openxmlformats.org/officeDocument/2006/relationships/image" Target="../media/image34.svg"/><Relationship Id="rId43" Type="http://schemas.openxmlformats.org/officeDocument/2006/relationships/image" Target="../media/image4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0B36-07C4-4EEA-B2D8-ABAF341354C8}" type="datetimeFigureOut">
              <a:rPr lang="zh-CN" altLang="en-US" smtClean="0"/>
              <a:t>2018/9/18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803C-3C3D-4414-926E-13B674E7F6C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形 6" descr="原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562" y="6194"/>
            <a:ext cx="2097194" cy="2097194"/>
          </a:xfrm>
          <a:prstGeom prst="rect">
            <a:avLst/>
          </a:prstGeom>
        </p:spPr>
      </p:pic>
      <p:pic>
        <p:nvPicPr>
          <p:cNvPr id="8" name="图形 7" descr="黑板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62242" y="3861337"/>
            <a:ext cx="1765319" cy="1765319"/>
          </a:xfrm>
          <a:prstGeom prst="rect">
            <a:avLst/>
          </a:prstGeom>
        </p:spPr>
      </p:pic>
      <p:pic>
        <p:nvPicPr>
          <p:cNvPr id="9" name="图形 8" descr="合上的书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1129" y="1958213"/>
            <a:ext cx="971780" cy="971780"/>
          </a:xfrm>
          <a:prstGeom prst="rect">
            <a:avLst/>
          </a:prstGeom>
        </p:spPr>
      </p:pic>
      <p:pic>
        <p:nvPicPr>
          <p:cNvPr id="10" name="图形 9" descr="打开的书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05217" y="406360"/>
            <a:ext cx="921744" cy="921744"/>
          </a:xfrm>
          <a:prstGeom prst="rect">
            <a:avLst/>
          </a:prstGeom>
        </p:spPr>
      </p:pic>
      <p:pic>
        <p:nvPicPr>
          <p:cNvPr id="11" name="图形 10" descr="铅笔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61173" y="3832365"/>
            <a:ext cx="700756" cy="700756"/>
          </a:xfrm>
          <a:prstGeom prst="rect">
            <a:avLst/>
          </a:prstGeom>
        </p:spPr>
      </p:pic>
      <p:pic>
        <p:nvPicPr>
          <p:cNvPr id="12" name="图形 11" descr="显微镜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73475" y="186189"/>
            <a:ext cx="947127" cy="947127"/>
          </a:xfrm>
          <a:prstGeom prst="rect">
            <a:avLst/>
          </a:prstGeom>
        </p:spPr>
      </p:pic>
      <p:pic>
        <p:nvPicPr>
          <p:cNvPr id="13" name="图形 12" descr="烧瓶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766950" y="1708648"/>
            <a:ext cx="947127" cy="947127"/>
          </a:xfrm>
          <a:prstGeom prst="rect">
            <a:avLst/>
          </a:prstGeom>
        </p:spPr>
      </p:pic>
      <p:pic>
        <p:nvPicPr>
          <p:cNvPr id="14" name="图形 13" descr="烧杯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82310" y="4417709"/>
            <a:ext cx="888607" cy="888607"/>
          </a:xfrm>
          <a:prstGeom prst="rect">
            <a:avLst/>
          </a:prstGeom>
        </p:spPr>
      </p:pic>
      <p:pic>
        <p:nvPicPr>
          <p:cNvPr id="15" name="图形 14" descr="试管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09423" y="2210070"/>
            <a:ext cx="695794" cy="695794"/>
          </a:xfrm>
          <a:prstGeom prst="rect">
            <a:avLst/>
          </a:prstGeom>
        </p:spPr>
      </p:pic>
      <p:pic>
        <p:nvPicPr>
          <p:cNvPr id="16" name="图形 15" descr="橡皮擦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11841" y="2876583"/>
            <a:ext cx="970469" cy="970469"/>
          </a:xfrm>
          <a:prstGeom prst="rect">
            <a:avLst/>
          </a:prstGeom>
        </p:spPr>
      </p:pic>
      <p:pic>
        <p:nvPicPr>
          <p:cNvPr id="17" name="图形 16" descr="标尺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50444" y="2404409"/>
            <a:ext cx="952715" cy="952715"/>
          </a:xfrm>
          <a:prstGeom prst="rect">
            <a:avLst/>
          </a:prstGeom>
        </p:spPr>
      </p:pic>
      <p:pic>
        <p:nvPicPr>
          <p:cNvPr id="18" name="图形 17" descr="磁体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870336" y="1274099"/>
            <a:ext cx="743634" cy="743634"/>
          </a:xfrm>
          <a:prstGeom prst="rect">
            <a:avLst/>
          </a:prstGeom>
        </p:spPr>
      </p:pic>
      <p:pic>
        <p:nvPicPr>
          <p:cNvPr id="19" name="图形 18" descr="剪刀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710995" y="4533121"/>
            <a:ext cx="894064" cy="894064"/>
          </a:xfrm>
          <a:prstGeom prst="rect">
            <a:avLst/>
          </a:prstGeom>
        </p:spPr>
      </p:pic>
      <p:pic>
        <p:nvPicPr>
          <p:cNvPr id="20" name="图形 19" descr="书架上的书籍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539252" y="3885619"/>
            <a:ext cx="1228296" cy="1228296"/>
          </a:xfrm>
          <a:prstGeom prst="rect">
            <a:avLst/>
          </a:prstGeom>
        </p:spPr>
      </p:pic>
      <p:pic>
        <p:nvPicPr>
          <p:cNvPr id="21" name="图形 20" descr="望远镜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43486" y="4064185"/>
            <a:ext cx="1228296" cy="1228296"/>
          </a:xfrm>
          <a:prstGeom prst="rect">
            <a:avLst/>
          </a:prstGeom>
        </p:spPr>
      </p:pic>
      <p:pic>
        <p:nvPicPr>
          <p:cNvPr id="22" name="图形 21" descr="书籍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513062" y="829391"/>
            <a:ext cx="1245490" cy="1245490"/>
          </a:xfrm>
          <a:prstGeom prst="rect">
            <a:avLst/>
          </a:prstGeom>
        </p:spPr>
      </p:pic>
      <p:pic>
        <p:nvPicPr>
          <p:cNvPr id="23" name="图形 22" descr="行星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598078" y="325128"/>
            <a:ext cx="729663" cy="729663"/>
          </a:xfrm>
          <a:prstGeom prst="rect">
            <a:avLst/>
          </a:prstGeom>
        </p:spPr>
      </p:pic>
      <p:pic>
        <p:nvPicPr>
          <p:cNvPr id="24" name="图形 23" descr="时钟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818201" y="511529"/>
            <a:ext cx="1216826" cy="1216826"/>
          </a:xfrm>
          <a:prstGeom prst="rect">
            <a:avLst/>
          </a:prstGeom>
        </p:spPr>
      </p:pic>
      <p:pic>
        <p:nvPicPr>
          <p:cNvPr id="25" name="图形 24" descr="太阳系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444104" y="3349157"/>
            <a:ext cx="1767274" cy="1767274"/>
          </a:xfrm>
          <a:prstGeom prst="rect">
            <a:avLst/>
          </a:prstGeom>
        </p:spPr>
      </p:pic>
      <p:pic>
        <p:nvPicPr>
          <p:cNvPr id="26" name="图形 25" descr="地球仪"/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578952" y="54705"/>
            <a:ext cx="1118780" cy="1118780"/>
          </a:xfrm>
          <a:prstGeom prst="rect">
            <a:avLst/>
          </a:prstGeom>
        </p:spPr>
      </p:pic>
      <p:pic>
        <p:nvPicPr>
          <p:cNvPr id="27" name="图形 26" descr="铃"/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9745929" y="2502888"/>
            <a:ext cx="1083892" cy="1083892"/>
          </a:xfrm>
          <a:prstGeom prst="rect">
            <a:avLst/>
          </a:prstGeom>
        </p:spPr>
      </p:pic>
      <p:sp>
        <p:nvSpPr>
          <p:cNvPr id="28" name="矩形 27"/>
          <p:cNvSpPr/>
          <p:nvPr userDrawn="1"/>
        </p:nvSpPr>
        <p:spPr>
          <a:xfrm>
            <a:off x="0" y="5681349"/>
            <a:ext cx="12192061" cy="11720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31"/>
          <p:cNvSpPr txBox="1">
            <a:spLocks noChangeArrowheads="1"/>
          </p:cNvSpPr>
          <p:nvPr userDrawn="1"/>
        </p:nvSpPr>
        <p:spPr bwMode="auto">
          <a:xfrm>
            <a:off x="4682479" y="5870390"/>
            <a:ext cx="2453328" cy="28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颂大教师专业发展研究院</a:t>
            </a:r>
          </a:p>
        </p:txBody>
      </p:sp>
      <p:sp>
        <p:nvSpPr>
          <p:cNvPr id="31" name="矩形 30"/>
          <p:cNvSpPr/>
          <p:nvPr userDrawn="1"/>
        </p:nvSpPr>
        <p:spPr>
          <a:xfrm>
            <a:off x="4522479" y="6506013"/>
            <a:ext cx="32498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Copyright © 2005-201</a:t>
            </a:r>
            <a:r>
              <a:rPr lang="en-US" altLang="zh-CN" sz="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SUNDATA</a:t>
            </a:r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. All Rights Reserved</a:t>
            </a:r>
          </a:p>
        </p:txBody>
      </p:sp>
      <p:sp>
        <p:nvSpPr>
          <p:cNvPr id="32" name="TextBox 31"/>
          <p:cNvSpPr txBox="1">
            <a:spLocks noChangeArrowheads="1"/>
          </p:cNvSpPr>
          <p:nvPr userDrawn="1"/>
        </p:nvSpPr>
        <p:spPr bwMode="auto">
          <a:xfrm>
            <a:off x="4682479" y="6188202"/>
            <a:ext cx="2453328" cy="28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itchFamily="34" charset="-122"/>
                <a:ea typeface="微软雅黑" pitchFamily="34" charset="-122"/>
              </a:rPr>
              <a:t>武汉颂大教育科技股份有限公司</a:t>
            </a:r>
          </a:p>
        </p:txBody>
      </p:sp>
      <p:sp>
        <p:nvSpPr>
          <p:cNvPr id="33" name="矩形 32"/>
          <p:cNvSpPr/>
          <p:nvPr userDrawn="1"/>
        </p:nvSpPr>
        <p:spPr>
          <a:xfrm>
            <a:off x="-61" y="5681687"/>
            <a:ext cx="12192122" cy="753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30796" y="1759254"/>
            <a:ext cx="9144000" cy="1732396"/>
          </a:xfrm>
        </p:spPr>
        <p:txBody>
          <a:bodyPr anchor="ctr" anchorCtr="0">
            <a:normAutofit/>
          </a:bodyPr>
          <a:lstStyle>
            <a:lvl1pPr algn="ctr">
              <a:defRPr sz="4400" b="1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5" name="内容占位符 34"/>
          <p:cNvSpPr>
            <a:spLocks noGrp="1"/>
          </p:cNvSpPr>
          <p:nvPr>
            <p:ph sz="quarter" idx="13" hasCustomPrompt="1"/>
          </p:nvPr>
        </p:nvSpPr>
        <p:spPr>
          <a:xfrm>
            <a:off x="8018462" y="3522235"/>
            <a:ext cx="1963738" cy="5349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zh-CN" altLang="en-US" dirty="0"/>
              <a:t>单击此处添加教师</a:t>
            </a:r>
          </a:p>
        </p:txBody>
      </p:sp>
    </p:spTree>
    <p:extLst>
      <p:ext uri="{BB962C8B-B14F-4D97-AF65-F5344CB8AC3E}">
        <p14:creationId xmlns:p14="http://schemas.microsoft.com/office/powerpoint/2010/main" val="135801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4000"/>
            <a:ext cx="10515600" cy="959844"/>
          </a:xfrm>
        </p:spPr>
        <p:txBody>
          <a:bodyPr>
            <a:normAutofit/>
          </a:bodyPr>
          <a:lstStyle>
            <a:lvl1pPr>
              <a:defRPr sz="40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46238"/>
            <a:ext cx="10515600" cy="4530725"/>
          </a:xfrm>
        </p:spPr>
        <p:txBody>
          <a:bodyPr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0B36-07C4-4EEA-B2D8-ABAF341354C8}" type="datetimeFigureOut">
              <a:rPr lang="zh-CN" altLang="en-US" smtClean="0"/>
              <a:t>2018/9/18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489000"/>
            <a:ext cx="12192000" cy="2810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Copyright © 2005-201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SUNDATA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. All Rights Reserved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970231" y="6489000"/>
            <a:ext cx="383569" cy="2810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灯片编号占位符 5"/>
          <p:cNvSpPr txBox="1">
            <a:spLocks/>
          </p:cNvSpPr>
          <p:nvPr userDrawn="1"/>
        </p:nvSpPr>
        <p:spPr>
          <a:xfrm>
            <a:off x="10784401" y="6550711"/>
            <a:ext cx="755227" cy="1950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96940C1-5953-4C6E-899B-559A15617C76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549894" y="1179000"/>
            <a:ext cx="11126106" cy="90000"/>
            <a:chOff x="549894" y="1179000"/>
            <a:chExt cx="11126106" cy="90000"/>
          </a:xfrm>
        </p:grpSpPr>
        <p:sp>
          <p:nvSpPr>
            <p:cNvPr id="16" name="矩形 15"/>
            <p:cNvSpPr/>
            <p:nvPr/>
          </p:nvSpPr>
          <p:spPr>
            <a:xfrm>
              <a:off x="2246314" y="1179000"/>
              <a:ext cx="9429686" cy="9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49894" y="1179000"/>
              <a:ext cx="2756106" cy="9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737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4000"/>
            <a:ext cx="10515600" cy="959844"/>
          </a:xfrm>
        </p:spPr>
        <p:txBody>
          <a:bodyPr>
            <a:normAutofit/>
          </a:bodyPr>
          <a:lstStyle>
            <a:lvl1pPr>
              <a:defRPr sz="3600"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46238"/>
            <a:ext cx="10515600" cy="4530725"/>
          </a:xfrm>
        </p:spPr>
        <p:txBody>
          <a:bodyPr/>
          <a:lstStyle>
            <a:lvl1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b="0" i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0B36-07C4-4EEA-B2D8-ABAF341354C8}" type="datetimeFigureOut">
              <a:rPr lang="zh-CN" altLang="en-US" smtClean="0"/>
              <a:t>2018/9/18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489000"/>
            <a:ext cx="12192000" cy="2810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Copyright © 2005-201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SUNDATA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. All Rights Reserved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970231" y="6489000"/>
            <a:ext cx="383569" cy="2810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灯片编号占位符 5"/>
          <p:cNvSpPr txBox="1">
            <a:spLocks/>
          </p:cNvSpPr>
          <p:nvPr userDrawn="1"/>
        </p:nvSpPr>
        <p:spPr>
          <a:xfrm>
            <a:off x="10784401" y="6550711"/>
            <a:ext cx="755227" cy="1950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96940C1-5953-4C6E-899B-559A15617C76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789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A0B36-07C4-4EEA-B2D8-ABAF341354C8}" type="datetimeFigureOut">
              <a:rPr lang="zh-CN" altLang="en-US" smtClean="0"/>
              <a:t>2018/9/18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489000"/>
            <a:ext cx="12192000" cy="2810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Copyright © 2005-201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SUNDATA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. All Rights Reserved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970231" y="6489000"/>
            <a:ext cx="383569" cy="2810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灯片编号占位符 5"/>
          <p:cNvSpPr txBox="1">
            <a:spLocks/>
          </p:cNvSpPr>
          <p:nvPr userDrawn="1"/>
        </p:nvSpPr>
        <p:spPr>
          <a:xfrm>
            <a:off x="10784401" y="6550711"/>
            <a:ext cx="755227" cy="1950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96940C1-5953-4C6E-899B-559A15617C76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>
                <a:defRPr/>
              </a:pPr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194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24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62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63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18A0B36-07C4-4EEA-B2D8-ABAF341354C8}" type="datetimeFigureOut">
              <a:rPr lang="zh-CN" altLang="en-US" smtClean="0"/>
              <a:pPr/>
              <a:t>2018/9/18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577803C-3C3D-4414-926E-13B674E7F6C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823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0" r:id="rId4"/>
    <p:sldLayoutId id="2147483651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45&#8212;47&#39064;&#35780;&#20998;&#32454;&#21017;.docx" TargetMode="External"/><Relationship Id="rId2" Type="http://schemas.openxmlformats.org/officeDocument/2006/relationships/hyperlink" Target="45&#8212;47.docx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45&#8212;47&#39064;&#23398;&#29983;&#31572;&#39064;&#24773;&#20917;.doc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30740;&#31350;&#39640;&#32771;&#21629;&#39064;&#35268;&#24459;.doc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25506;&#31350;&#21508;&#36718;&#27425;&#30340;&#22797;&#20064;&#22791;&#32771;&#35268;&#24459;.docx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30740;&#35835;&#39640;&#32771;&#35797;&#39064;&#20013;&#30340;&#36873;&#20462;&#27169;&#22359;.docx" TargetMode="External"/><Relationship Id="rId2" Type="http://schemas.openxmlformats.org/officeDocument/2006/relationships/hyperlink" Target="&#30740;&#31350;&#39640;&#32771;&#35797;&#39064;&#31867;&#22411;.docx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36890;&#21490;&#24847;&#35782;&#19982;&#35797;&#21367;&#32467;&#26500;&#30340;&#31283;&#23450;.docx" TargetMode="External"/><Relationship Id="rId2" Type="http://schemas.openxmlformats.org/officeDocument/2006/relationships/hyperlink" Target="&#23398;&#31185;&#20027;&#24178;&#30693;&#35782;&#19982;&#26032;&#35270;&#35282;&#30340;&#35299;&#35835;.docx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&#24773;&#26223;&#33829;&#36896;&#19982;&#24179;&#23454;&#26080;&#21326;&#30340;&#21576;&#29616;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26816;&#27979;&#25163;&#27573;&#30340;&#22810;&#37325;&#24615;.docx" TargetMode="External"/><Relationship Id="rId2" Type="http://schemas.openxmlformats.org/officeDocument/2006/relationships/hyperlink" Target="&#21382;&#21490;&#26448;&#26009;&#30340;&#22810;&#26679;&#24615;.docx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&#25171;&#36890;&#30693;&#35782;&#20307;&#31995;&#30340;&#32508;&#21512;&#24615;.doc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8220;&#26102;&#31354;&#35266;&#24565;&#8221;&#19982;&#8220;&#21490;&#26009;&#23454;&#35777;&#8221;&#19979;&#30340;&#8220;&#38382;&#39064;&#24847;&#35782;&#8221;.docx" TargetMode="External"/><Relationship Id="rId2" Type="http://schemas.openxmlformats.org/officeDocument/2006/relationships/hyperlink" Target="&#8220;&#21807;&#29289;&#21490;&#35266;&#8221;&#19979;&#30340;&#8220;&#21382;&#21490;&#35299;&#37322;&#8221;.docx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&#8220;&#23478;&#22269;&#24773;&#24576;&#8221;&#19979;&#30340;&#8220;&#21382;&#21490;&#25285;&#24403;&#8221;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29702;&#24615;&#22238;&#24212;&#8220;&#31038;&#20250;&#28909;&#28857;&#8221;.docx" TargetMode="External"/><Relationship Id="rId2" Type="http://schemas.openxmlformats.org/officeDocument/2006/relationships/hyperlink" Target="&#22810;&#35282;&#24230;&#22320;&#32771;&#26597;&#8220;&#20013;&#20849;&#20826;&#21490;&#8221;.docx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&#22521;&#32946;&#20581;&#20840;&#30340;&#8220;&#19990;&#30028;&#24847;&#35782;&#8221;.doc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41&#39064;&#35780;&#20998;&#32454;&#21017;.docx" TargetMode="External"/><Relationship Id="rId2" Type="http://schemas.openxmlformats.org/officeDocument/2006/relationships/hyperlink" Target="41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41&#39064;&#23398;&#29983;&#31572;&#39064;&#24773;&#20917;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42&#39064;&#35780;&#20998;&#32454;&#21017;.docx" TargetMode="External"/><Relationship Id="rId2" Type="http://schemas.openxmlformats.org/officeDocument/2006/relationships/hyperlink" Target="42.docx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42&#39064;&#23398;&#29983;&#31572;&#39064;&#24773;&#20917;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="" xmlns:a16="http://schemas.microsoft.com/office/drawing/2014/main" id="{422F6D1E-50DF-4D5E-9142-91C9D78A7632}"/>
              </a:ext>
            </a:extLst>
          </p:cNvPr>
          <p:cNvSpPr txBox="1">
            <a:spLocks/>
          </p:cNvSpPr>
          <p:nvPr/>
        </p:nvSpPr>
        <p:spPr>
          <a:xfrm>
            <a:off x="2406000" y="1273444"/>
            <a:ext cx="7069137" cy="46166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立足学科素养  践行立德树人</a:t>
            </a:r>
          </a:p>
        </p:txBody>
      </p:sp>
      <p:sp>
        <p:nvSpPr>
          <p:cNvPr id="4" name="TextBox 15">
            <a:extLst>
              <a:ext uri="{FF2B5EF4-FFF2-40B4-BE49-F238E27FC236}">
                <a16:creationId xmlns="" xmlns:a16="http://schemas.microsoft.com/office/drawing/2014/main" id="{1645413D-FCFB-4D63-B70D-C274C4981628}"/>
              </a:ext>
            </a:extLst>
          </p:cNvPr>
          <p:cNvSpPr txBox="1"/>
          <p:nvPr/>
        </p:nvSpPr>
        <p:spPr>
          <a:xfrm>
            <a:off x="3666000" y="2214469"/>
            <a:ext cx="735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——2018</a:t>
            </a:r>
            <a:r>
              <a:rPr lang="zh-CN" altLang="en-US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年湖北高考历史试题评析与</a:t>
            </a:r>
            <a:r>
              <a:rPr lang="en-US" altLang="zh-CN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2019</a:t>
            </a:r>
            <a:r>
              <a:rPr lang="zh-CN" altLang="en-US" sz="24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届备考建议</a:t>
            </a:r>
          </a:p>
        </p:txBody>
      </p:sp>
    </p:spTree>
    <p:extLst>
      <p:ext uri="{BB962C8B-B14F-4D97-AF65-F5344CB8AC3E}">
        <p14:creationId xmlns:p14="http://schemas.microsoft.com/office/powerpoint/2010/main" val="1971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hlinkClick r:id="rId2" action="ppaction://hlinkfile"/>
            <a:extLst>
              <a:ext uri="{FF2B5EF4-FFF2-40B4-BE49-F238E27FC236}">
                <a16:creationId xmlns="" xmlns:a16="http://schemas.microsoft.com/office/drawing/2014/main" id="{994B006C-DF96-421D-946F-22F291540267}"/>
              </a:ext>
            </a:extLst>
          </p:cNvPr>
          <p:cNvSpPr txBox="1">
            <a:spLocks noChangeArrowheads="1"/>
          </p:cNvSpPr>
          <p:nvPr/>
        </p:nvSpPr>
        <p:spPr>
          <a:xfrm>
            <a:off x="434677" y="533739"/>
            <a:ext cx="8604250" cy="494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45—47.</a:t>
            </a:r>
            <a:endParaRPr lang="zh-CN" altLang="en-US" sz="2400" b="1" dirty="0">
              <a:solidFill>
                <a:srgbClr val="C00000"/>
              </a:solidFill>
              <a:ea typeface="黑体" panose="02010609060101010101" pitchFamily="49" charset="-12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A09D4BB1-6907-4C28-B6B6-F9ECBA0E5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00" y="1191883"/>
            <a:ext cx="94451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与去年相比，本题不再要求考生自拟论题，而是通过序列式设问的方式，每一问指向非常明确，有效的降低了试题的难度，而且有利于减少评卷误差。根据题目要求，首先，要从所提供的故事梗概中“提取一个情节”，有点类似于前几年的“论题” ；其次，指出该“情节”“所反映的近代早期重大历史现象”，并“概述”该历史现象，有点类似于前几年的“史论结合”中的“史”部分；最后，对该历史现象进行“评价”，有点类似于前几年的“史论结合”的“论”部分。</a:t>
            </a:r>
          </a:p>
        </p:txBody>
      </p:sp>
      <p:sp>
        <p:nvSpPr>
          <p:cNvPr id="9" name="Rectangle 3">
            <a:hlinkClick r:id="rId3" action="ppaction://hlinkfile"/>
            <a:extLst>
              <a:ext uri="{FF2B5EF4-FFF2-40B4-BE49-F238E27FC236}">
                <a16:creationId xmlns="" xmlns:a16="http://schemas.microsoft.com/office/drawing/2014/main" id="{3482C705-6F7B-4E6F-A949-B12DE61D3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878" y="3925308"/>
            <a:ext cx="9405000" cy="64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）评分细则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Rectangle 3">
            <a:hlinkClick r:id="rId4" action="ppaction://hlinkfile"/>
            <a:extLst>
              <a:ext uri="{FF2B5EF4-FFF2-40B4-BE49-F238E27FC236}">
                <a16:creationId xmlns="" xmlns:a16="http://schemas.microsoft.com/office/drawing/2014/main" id="{50822E5D-AE3C-43CC-B4DA-5054B8362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000" y="4568359"/>
            <a:ext cx="9405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）学生答题情况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461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D535AE0-4545-4D13-82AA-697EDE77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000"/>
            <a:ext cx="10515600" cy="647700"/>
          </a:xfrm>
        </p:spPr>
        <p:txBody>
          <a:bodyPr>
            <a:normAutofit/>
          </a:bodyPr>
          <a:lstStyle/>
          <a:p>
            <a:r>
              <a:rPr lang="zh-CN" altLang="en-US" b="1" dirty="0"/>
              <a:t>三、</a:t>
            </a:r>
            <a:r>
              <a:rPr lang="en-US" altLang="zh-CN" b="1" dirty="0"/>
              <a:t>2019</a:t>
            </a:r>
            <a:r>
              <a:rPr lang="zh-CN" altLang="en-US" b="1" dirty="0"/>
              <a:t>年高考复习备考基本策略</a:t>
            </a:r>
          </a:p>
        </p:txBody>
      </p:sp>
      <p:sp>
        <p:nvSpPr>
          <p:cNvPr id="5" name="Rectangle 2">
            <a:hlinkClick r:id="rId2" action="ppaction://hlinkfile"/>
            <a:extLst>
              <a:ext uri="{FF2B5EF4-FFF2-40B4-BE49-F238E27FC236}">
                <a16:creationId xmlns="" xmlns:a16="http://schemas.microsoft.com/office/drawing/2014/main" id="{AB3B8D5A-23A7-44D6-9090-2810BDB83D7F}"/>
              </a:ext>
            </a:extLst>
          </p:cNvPr>
          <p:cNvSpPr txBox="1">
            <a:spLocks noChangeArrowheads="1"/>
          </p:cNvSpPr>
          <p:nvPr/>
        </p:nvSpPr>
        <p:spPr>
          <a:xfrm>
            <a:off x="606000" y="1535523"/>
            <a:ext cx="8604250" cy="494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研究高考命题规律，追随高考的变化趋势</a:t>
            </a:r>
            <a:endParaRPr lang="zh-CN" altLang="en-US" sz="2400" b="1" dirty="0">
              <a:solidFill>
                <a:srgbClr val="C00000"/>
              </a:solidFill>
              <a:ea typeface="黑体" panose="02010609060101010101" pitchFamily="49" charset="-122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C57D9327-9E93-4EF0-8313-FD6F4E97B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244" y="2361870"/>
            <a:ext cx="9405000" cy="64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）聚焦“立德树人”，着力凸显价值引领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AFACC338-4FC6-4C59-B60F-6EBAFF4F4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105" y="3122077"/>
            <a:ext cx="9405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）注重“服务选才”，全面提升选拔效能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37BB8F64-E06D-4F89-8463-DA9CDF8D8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105" y="3959958"/>
            <a:ext cx="9405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）积极“引导教学”，大力助推素质教育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012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hlinkClick r:id="rId2" action="ppaction://hlinkfile"/>
            <a:extLst>
              <a:ext uri="{FF2B5EF4-FFF2-40B4-BE49-F238E27FC236}">
                <a16:creationId xmlns="" xmlns:a16="http://schemas.microsoft.com/office/drawing/2014/main" id="{994B006C-DF96-421D-946F-22F291540267}"/>
              </a:ext>
            </a:extLst>
          </p:cNvPr>
          <p:cNvSpPr txBox="1">
            <a:spLocks noChangeArrowheads="1"/>
          </p:cNvSpPr>
          <p:nvPr/>
        </p:nvSpPr>
        <p:spPr>
          <a:xfrm>
            <a:off x="434676" y="533739"/>
            <a:ext cx="9576323" cy="494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探究各轮次的复习备考规律，知晓各轮次的实施过程与预期结果</a:t>
            </a:r>
            <a:endParaRPr lang="zh-CN" altLang="en-US" sz="2400" b="1" dirty="0">
              <a:solidFill>
                <a:srgbClr val="C00000"/>
              </a:solidFill>
              <a:ea typeface="黑体" panose="02010609060101010101" pitchFamily="49" charset="-122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3482C705-6F7B-4E6F-A949-B12DE61D3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000" y="2259000"/>
            <a:ext cx="9405000" cy="64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）以培养和提高学生的历史学科核心素养为目标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50822E5D-AE3C-43CC-B4DA-5054B8362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896" y="2902051"/>
            <a:ext cx="9405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）高度关注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2017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版的普通高中历史课程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8444E765-49EA-4F0A-B4C6-FFB5C843F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896" y="3561719"/>
            <a:ext cx="9405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）重视“问题意识”的养成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0FFF3A02-A6B0-4488-9D13-C38E1B088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00" y="1383888"/>
            <a:ext cx="8640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在推进三轮次复习的过程中，我们认为以下三个方面应该贯穿始终：</a:t>
            </a:r>
          </a:p>
        </p:txBody>
      </p:sp>
    </p:spTree>
    <p:extLst>
      <p:ext uri="{BB962C8B-B14F-4D97-AF65-F5344CB8AC3E}">
        <p14:creationId xmlns:p14="http://schemas.microsoft.com/office/powerpoint/2010/main" val="41676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hlinkClick r:id="rId2" action="ppaction://hlinkfile"/>
            <a:extLst>
              <a:ext uri="{FF2B5EF4-FFF2-40B4-BE49-F238E27FC236}">
                <a16:creationId xmlns="" xmlns:a16="http://schemas.microsoft.com/office/drawing/2014/main" id="{994B006C-DF96-421D-946F-22F291540267}"/>
              </a:ext>
            </a:extLst>
          </p:cNvPr>
          <p:cNvSpPr txBox="1">
            <a:spLocks noChangeArrowheads="1"/>
          </p:cNvSpPr>
          <p:nvPr/>
        </p:nvSpPr>
        <p:spPr>
          <a:xfrm>
            <a:off x="1146000" y="502063"/>
            <a:ext cx="8604250" cy="494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．研究高考试题类型，促进有效教学</a:t>
            </a:r>
            <a:endParaRPr lang="zh-CN" altLang="en-US" sz="2400" b="1" dirty="0">
              <a:solidFill>
                <a:srgbClr val="C00000"/>
              </a:solidFill>
              <a:ea typeface="黑体" panose="02010609060101010101" pitchFamily="49" charset="-122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3482C705-6F7B-4E6F-A949-B12DE61D3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626" y="1247390"/>
            <a:ext cx="9405000" cy="64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）关注重要的历史概念、结论的历史情景化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50822E5D-AE3C-43CC-B4DA-5054B8362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5896" y="1898945"/>
            <a:ext cx="9405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）对教材知识的适当拓展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6EE170FC-3F57-4E0D-9A1C-CB505B079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113" y="2607592"/>
            <a:ext cx="9405000" cy="64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）加强社会史学的教学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1528B521-E21E-4B68-BF02-C1BDE93F8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383" y="3259147"/>
            <a:ext cx="9405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）关注重大历史时期的社会转型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Rectangle 2">
            <a:hlinkClick r:id="rId3" action="ppaction://hlinkfile"/>
            <a:extLst>
              <a:ext uri="{FF2B5EF4-FFF2-40B4-BE49-F238E27FC236}">
                <a16:creationId xmlns="" xmlns:a16="http://schemas.microsoft.com/office/drawing/2014/main" id="{ECF873A9-EDCD-4A57-B067-D30857C5DAC9}"/>
              </a:ext>
            </a:extLst>
          </p:cNvPr>
          <p:cNvSpPr txBox="1">
            <a:spLocks noChangeArrowheads="1"/>
          </p:cNvSpPr>
          <p:nvPr/>
        </p:nvSpPr>
        <p:spPr>
          <a:xfrm>
            <a:off x="1146000" y="4653446"/>
            <a:ext cx="8604250" cy="494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．研读高考试题中的选修模块，合理整合取舍</a:t>
            </a:r>
            <a:endParaRPr lang="zh-CN" altLang="en-US" sz="2400" b="1" dirty="0">
              <a:solidFill>
                <a:srgbClr val="C00000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67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>
            <a:extLst>
              <a:ext uri="{FF2B5EF4-FFF2-40B4-BE49-F238E27FC236}">
                <a16:creationId xmlns="" xmlns:a16="http://schemas.microsoft.com/office/drawing/2014/main" id="{0AF4AC0A-4531-46D3-AD09-8BD591932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2672962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祝各位同仁高考备考结硕果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="" xmlns:a16="http://schemas.microsoft.com/office/drawing/2014/main" id="{227A3A9A-663E-46D2-A327-ECA9E3CD8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900" y="4041387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4400" b="1">
                <a:solidFill>
                  <a:srgbClr val="333399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谢     谢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="" xmlns:a16="http://schemas.microsoft.com/office/drawing/2014/main" id="{086128F7-E0DC-41FE-887C-479036EFF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449000"/>
            <a:ext cx="65532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zh-CN" altLang="en-US" sz="4800" b="1" dirty="0">
                <a:solidFill>
                  <a:srgbClr val="333399"/>
                </a:solidFill>
                <a:ea typeface="华文行楷" panose="02010800040101010101" pitchFamily="2" charset="-122"/>
              </a:rPr>
              <a:t>本次讲座到此结束</a:t>
            </a:r>
          </a:p>
        </p:txBody>
      </p:sp>
    </p:spTree>
    <p:extLst>
      <p:ext uri="{BB962C8B-B14F-4D97-AF65-F5344CB8AC3E}">
        <p14:creationId xmlns:p14="http://schemas.microsoft.com/office/powerpoint/2010/main" val="30312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文本框 17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2215165" y="3212647"/>
            <a:ext cx="720725" cy="2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rgbClr val="BCBCBC"/>
                </a:solidFill>
                <a:latin typeface="Arial Narrow" panose="020B060602020203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CONTENTS</a:t>
            </a:r>
            <a:endParaRPr lang="zh-CN" altLang="en-US" dirty="0">
              <a:solidFill>
                <a:srgbClr val="BCBCBC"/>
              </a:solidFill>
              <a:latin typeface="Arial Narrow" panose="020B060602020203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1432519" y="3757865"/>
            <a:ext cx="228601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33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课程目录</a:t>
            </a:r>
          </a:p>
        </p:txBody>
      </p:sp>
      <p:sp>
        <p:nvSpPr>
          <p:cNvPr id="13" name="椭圆 12"/>
          <p:cNvSpPr/>
          <p:nvPr/>
        </p:nvSpPr>
        <p:spPr>
          <a:xfrm>
            <a:off x="1943499" y="2389250"/>
            <a:ext cx="1285760" cy="128576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pic>
        <p:nvPicPr>
          <p:cNvPr id="14" name="Picture 2" descr="C:\Users\Administrator\Desktop\给王晓雯\PPT图标\书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8552" y="2697807"/>
            <a:ext cx="890205" cy="676184"/>
          </a:xfrm>
          <a:prstGeom prst="rect">
            <a:avLst/>
          </a:prstGeom>
          <a:noFill/>
        </p:spPr>
      </p:pic>
      <p:cxnSp>
        <p:nvCxnSpPr>
          <p:cNvPr id="19" name="直接连接符 18"/>
          <p:cNvCxnSpPr/>
          <p:nvPr/>
        </p:nvCxnSpPr>
        <p:spPr>
          <a:xfrm>
            <a:off x="4341000" y="1290010"/>
            <a:ext cx="0" cy="3960000"/>
          </a:xfrm>
          <a:prstGeom prst="line">
            <a:avLst/>
          </a:prstGeom>
          <a:ln w="57150">
            <a:gradFill flip="none" rotWithShape="1">
              <a:gsLst>
                <a:gs pos="31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4E01AA7C-F41E-449D-8D57-125A74B64863}"/>
              </a:ext>
            </a:extLst>
          </p:cNvPr>
          <p:cNvGrpSpPr/>
          <p:nvPr/>
        </p:nvGrpSpPr>
        <p:grpSpPr>
          <a:xfrm>
            <a:off x="5082298" y="2169028"/>
            <a:ext cx="571504" cy="476253"/>
            <a:chOff x="5193374" y="1875316"/>
            <a:chExt cx="571504" cy="476253"/>
          </a:xfrm>
        </p:grpSpPr>
        <p:sp>
          <p:nvSpPr>
            <p:cNvPr id="15" name="椭圆 14"/>
            <p:cNvSpPr/>
            <p:nvPr/>
          </p:nvSpPr>
          <p:spPr>
            <a:xfrm>
              <a:off x="5241000" y="1875316"/>
              <a:ext cx="476253" cy="47625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>
              <a:off x="5193374" y="1916320"/>
              <a:ext cx="571504" cy="379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67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</a:p>
          </p:txBody>
        </p:sp>
      </p:grpSp>
      <p:sp>
        <p:nvSpPr>
          <p:cNvPr id="20" name="TextBox 15"/>
          <p:cNvSpPr txBox="1"/>
          <p:nvPr/>
        </p:nvSpPr>
        <p:spPr>
          <a:xfrm>
            <a:off x="5813207" y="2169028"/>
            <a:ext cx="4965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年湖北高考历史试题分析</a:t>
            </a:r>
          </a:p>
        </p:txBody>
      </p:sp>
      <p:sp>
        <p:nvSpPr>
          <p:cNvPr id="21" name="TextBox 28"/>
          <p:cNvSpPr txBox="1"/>
          <p:nvPr/>
        </p:nvSpPr>
        <p:spPr>
          <a:xfrm>
            <a:off x="5813403" y="3023745"/>
            <a:ext cx="486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年湖北高考阅卷情况概述</a:t>
            </a:r>
          </a:p>
        </p:txBody>
      </p:sp>
      <p:sp>
        <p:nvSpPr>
          <p:cNvPr id="24" name="TextBox 28"/>
          <p:cNvSpPr txBox="1"/>
          <p:nvPr/>
        </p:nvSpPr>
        <p:spPr>
          <a:xfrm>
            <a:off x="5813403" y="3947596"/>
            <a:ext cx="4869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年高考复习备考基本策略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358685C7-3A54-4CFC-BE09-DC6CB9AA7981}"/>
              </a:ext>
            </a:extLst>
          </p:cNvPr>
          <p:cNvGrpSpPr/>
          <p:nvPr/>
        </p:nvGrpSpPr>
        <p:grpSpPr>
          <a:xfrm>
            <a:off x="5082298" y="3051018"/>
            <a:ext cx="571504" cy="476253"/>
            <a:chOff x="5193374" y="1875316"/>
            <a:chExt cx="571504" cy="476253"/>
          </a:xfrm>
        </p:grpSpPr>
        <p:sp>
          <p:nvSpPr>
            <p:cNvPr id="29" name="椭圆 28">
              <a:extLst>
                <a:ext uri="{FF2B5EF4-FFF2-40B4-BE49-F238E27FC236}">
                  <a16:creationId xmlns="" xmlns:a16="http://schemas.microsoft.com/office/drawing/2014/main" id="{2C33AF75-C4E0-495C-879A-A3F8A382E343}"/>
                </a:ext>
              </a:extLst>
            </p:cNvPr>
            <p:cNvSpPr/>
            <p:nvPr/>
          </p:nvSpPr>
          <p:spPr>
            <a:xfrm>
              <a:off x="5241000" y="1875316"/>
              <a:ext cx="476253" cy="47625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0" name="TextBox 5">
              <a:extLst>
                <a:ext uri="{FF2B5EF4-FFF2-40B4-BE49-F238E27FC236}">
                  <a16:creationId xmlns="" xmlns:a16="http://schemas.microsoft.com/office/drawing/2014/main" id="{C626ABA2-46DE-4CD5-85A1-A1F79676B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3374" y="1916320"/>
              <a:ext cx="571504" cy="379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67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FA074B8D-9163-45DE-8E1D-5542A2C74362}"/>
              </a:ext>
            </a:extLst>
          </p:cNvPr>
          <p:cNvGrpSpPr/>
          <p:nvPr/>
        </p:nvGrpSpPr>
        <p:grpSpPr>
          <a:xfrm>
            <a:off x="5082298" y="3933008"/>
            <a:ext cx="571504" cy="476253"/>
            <a:chOff x="5193374" y="1875316"/>
            <a:chExt cx="571504" cy="476253"/>
          </a:xfrm>
        </p:grpSpPr>
        <p:sp>
          <p:nvSpPr>
            <p:cNvPr id="32" name="椭圆 31">
              <a:extLst>
                <a:ext uri="{FF2B5EF4-FFF2-40B4-BE49-F238E27FC236}">
                  <a16:creationId xmlns="" xmlns:a16="http://schemas.microsoft.com/office/drawing/2014/main" id="{7719A865-38D8-4F8D-A0F0-8652E0245D11}"/>
                </a:ext>
              </a:extLst>
            </p:cNvPr>
            <p:cNvSpPr/>
            <p:nvPr/>
          </p:nvSpPr>
          <p:spPr>
            <a:xfrm>
              <a:off x="5241000" y="1875316"/>
              <a:ext cx="476253" cy="47625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3" name="TextBox 5">
              <a:extLst>
                <a:ext uri="{FF2B5EF4-FFF2-40B4-BE49-F238E27FC236}">
                  <a16:creationId xmlns="" xmlns:a16="http://schemas.microsoft.com/office/drawing/2014/main" id="{8593CD10-49C7-431C-89AF-1AF6C11CE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3374" y="1916320"/>
              <a:ext cx="571504" cy="379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67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357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D535AE0-4545-4D13-82AA-697EDE77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000"/>
            <a:ext cx="10515600" cy="647700"/>
          </a:xfrm>
        </p:spPr>
        <p:txBody>
          <a:bodyPr>
            <a:normAutofit/>
          </a:bodyPr>
          <a:lstStyle/>
          <a:p>
            <a:r>
              <a:rPr lang="zh-CN" altLang="en-US" b="1" dirty="0"/>
              <a:t>一、</a:t>
            </a:r>
            <a:r>
              <a:rPr lang="en-US" altLang="zh-CN" b="1" dirty="0"/>
              <a:t>2018</a:t>
            </a:r>
            <a:r>
              <a:rPr lang="zh-CN" altLang="en-US" b="1" dirty="0"/>
              <a:t>年湖北高考历史试题分析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A85ED28F-778A-4248-85F8-EB123E685641}"/>
              </a:ext>
            </a:extLst>
          </p:cNvPr>
          <p:cNvSpPr txBox="1">
            <a:spLocks noChangeArrowheads="1"/>
          </p:cNvSpPr>
          <p:nvPr/>
        </p:nvSpPr>
        <p:spPr>
          <a:xfrm>
            <a:off x="1101000" y="1449000"/>
            <a:ext cx="4430855" cy="647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C00000"/>
                </a:solidFill>
                <a:ea typeface="黑体" panose="02010609060101010101" pitchFamily="49" charset="-122"/>
              </a:rPr>
              <a:t>总体评价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97DDA03-DF95-416E-8A56-8E7E8B77F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00" y="2259000"/>
            <a:ext cx="9675000" cy="30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</a:t>
            </a:r>
            <a:r>
              <a:rPr lang="en-US" altLang="zh-CN" sz="2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2018</a:t>
            </a:r>
            <a:r>
              <a:rPr lang="zh-CN" altLang="en-US" sz="2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年湖北高考文科综合的历史试题，贯彻了教育部考试中心颁布的考试大纲有关规定，遵循“一体四层四翼”新的评价体系的要求，重点考查学生的必备知识、关键能力、学科素养和核心价值。</a:t>
            </a:r>
            <a:endParaRPr lang="en-US" altLang="zh-CN" sz="22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en-US" altLang="zh-CN" sz="2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</a:t>
            </a:r>
            <a:r>
              <a:rPr lang="zh-CN" altLang="en-US" sz="2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考虑到高考的发展变化和即将实施的新高考改革的实际，在较大幅度地调整试题难度。整套试题难度适中，区分度适宜，兼顾了高考的选拔功能和对中学历史教学的示范引领，体现了高考内容改革对“助推改变应试教育，提升学生综合素质”的积极作用，实现了高考选拔德才兼备人才、促进学生全面发展的素质教育要求。</a:t>
            </a:r>
          </a:p>
        </p:txBody>
      </p:sp>
    </p:spTree>
    <p:extLst>
      <p:ext uri="{BB962C8B-B14F-4D97-AF65-F5344CB8AC3E}">
        <p14:creationId xmlns:p14="http://schemas.microsoft.com/office/powerpoint/2010/main" val="187606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994B006C-DF96-421D-946F-22F291540267}"/>
              </a:ext>
            </a:extLst>
          </p:cNvPr>
          <p:cNvSpPr txBox="1">
            <a:spLocks noChangeArrowheads="1"/>
          </p:cNvSpPr>
          <p:nvPr/>
        </p:nvSpPr>
        <p:spPr>
          <a:xfrm>
            <a:off x="434677" y="533739"/>
            <a:ext cx="8604250" cy="494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强调“必备知识”</a:t>
            </a:r>
            <a:endParaRPr lang="zh-CN" altLang="en-US" sz="2400" b="1" dirty="0">
              <a:solidFill>
                <a:srgbClr val="C00000"/>
              </a:solidFill>
              <a:ea typeface="黑体" panose="02010609060101010101" pitchFamily="49" charset="-12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A09D4BB1-6907-4C28-B6B6-F9ECBA0E5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000" y="1155719"/>
            <a:ext cx="944517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2018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年高考历史试题无论是选择题选项的设置还是主观题的问题设计，均以考试大纲为基本依据，对考试内容和要求进行了优化与整合，避免“偏、难、怪、深”，强调考查主干知识，前几年高考中诸如“汉初与匈奴的战和”“清末的自开口岸”“</a:t>
            </a:r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20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世纪</a:t>
            </a:r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60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年代中国与欧洲的关系”等游离于考纲之外的考点几乎没有了。</a:t>
            </a:r>
          </a:p>
        </p:txBody>
      </p:sp>
      <p:sp>
        <p:nvSpPr>
          <p:cNvPr id="9" name="Rectangle 3">
            <a:hlinkClick r:id="rId2" action="ppaction://hlinkfile"/>
            <a:extLst>
              <a:ext uri="{FF2B5EF4-FFF2-40B4-BE49-F238E27FC236}">
                <a16:creationId xmlns="" xmlns:a16="http://schemas.microsoft.com/office/drawing/2014/main" id="{3482C705-6F7B-4E6F-A949-B12DE61D3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000" y="3190949"/>
            <a:ext cx="9405000" cy="64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）学科主干知识与新视角的解读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Rectangle 3">
            <a:hlinkClick r:id="rId3" action="ppaction://hlinkfile"/>
            <a:extLst>
              <a:ext uri="{FF2B5EF4-FFF2-40B4-BE49-F238E27FC236}">
                <a16:creationId xmlns="" xmlns:a16="http://schemas.microsoft.com/office/drawing/2014/main" id="{50822E5D-AE3C-43CC-B4DA-5054B8362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000" y="3723763"/>
            <a:ext cx="9405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）通史意识与试卷结构的稳定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Rectangle 3">
            <a:hlinkClick r:id="rId4" action="ppaction://hlinkfile"/>
            <a:extLst>
              <a:ext uri="{FF2B5EF4-FFF2-40B4-BE49-F238E27FC236}">
                <a16:creationId xmlns="" xmlns:a16="http://schemas.microsoft.com/office/drawing/2014/main" id="{E429A17B-21AF-4CB1-B8FB-5F7B8BDE3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000" y="4366814"/>
            <a:ext cx="9405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）情景营造与平实无华的呈现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970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994B006C-DF96-421D-946F-22F291540267}"/>
              </a:ext>
            </a:extLst>
          </p:cNvPr>
          <p:cNvSpPr txBox="1">
            <a:spLocks noChangeArrowheads="1"/>
          </p:cNvSpPr>
          <p:nvPr/>
        </p:nvSpPr>
        <p:spPr>
          <a:xfrm>
            <a:off x="434677" y="533739"/>
            <a:ext cx="8604250" cy="494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找准“关键能力”</a:t>
            </a:r>
            <a:endParaRPr lang="zh-CN" altLang="en-US" sz="2400" b="1" dirty="0">
              <a:solidFill>
                <a:srgbClr val="C00000"/>
              </a:solidFill>
              <a:ea typeface="黑体" panose="02010609060101010101" pitchFamily="49" charset="-12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A09D4BB1-6907-4C28-B6B6-F9ECBA0E5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000" y="1387135"/>
            <a:ext cx="8955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2018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年高考历史试题很好地体现了新高考改革所倡导的“基础性、综合性、应用性、创新性”考查要求，试图考查学生如信息加工、逻辑推理、独立思考等学习生活中必须具备的关键能力。</a:t>
            </a:r>
          </a:p>
        </p:txBody>
      </p:sp>
      <p:sp>
        <p:nvSpPr>
          <p:cNvPr id="9" name="Rectangle 3">
            <a:hlinkClick r:id="rId2" action="ppaction://hlinkfile"/>
            <a:extLst>
              <a:ext uri="{FF2B5EF4-FFF2-40B4-BE49-F238E27FC236}">
                <a16:creationId xmlns="" xmlns:a16="http://schemas.microsoft.com/office/drawing/2014/main" id="{3482C705-6F7B-4E6F-A949-B12DE61D3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000" y="2854477"/>
            <a:ext cx="9405000" cy="64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）历史材料的多样性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Rectangle 3">
            <a:hlinkClick r:id="rId3" action="ppaction://hlinkfile"/>
            <a:extLst>
              <a:ext uri="{FF2B5EF4-FFF2-40B4-BE49-F238E27FC236}">
                <a16:creationId xmlns="" xmlns:a16="http://schemas.microsoft.com/office/drawing/2014/main" id="{50822E5D-AE3C-43CC-B4DA-5054B8362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774" y="3497528"/>
            <a:ext cx="9405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）检测手段的多重性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Rectangle 3">
            <a:hlinkClick r:id="rId4" action="ppaction://hlinkfile"/>
            <a:extLst>
              <a:ext uri="{FF2B5EF4-FFF2-40B4-BE49-F238E27FC236}">
                <a16:creationId xmlns="" xmlns:a16="http://schemas.microsoft.com/office/drawing/2014/main" id="{E429A17B-21AF-4CB1-B8FB-5F7B8BDE3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548" y="4218253"/>
            <a:ext cx="9405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）打通知识体系的综合性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753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994B006C-DF96-421D-946F-22F291540267}"/>
              </a:ext>
            </a:extLst>
          </p:cNvPr>
          <p:cNvSpPr txBox="1">
            <a:spLocks noChangeArrowheads="1"/>
          </p:cNvSpPr>
          <p:nvPr/>
        </p:nvSpPr>
        <p:spPr>
          <a:xfrm>
            <a:off x="434677" y="533739"/>
            <a:ext cx="8604250" cy="494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立足“学科素养”</a:t>
            </a:r>
            <a:endParaRPr lang="zh-CN" altLang="en-US" sz="2400" b="1" dirty="0">
              <a:solidFill>
                <a:srgbClr val="C00000"/>
              </a:solidFill>
              <a:ea typeface="黑体" panose="02010609060101010101" pitchFamily="49" charset="-12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A09D4BB1-6907-4C28-B6B6-F9ECBA0E5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6000" y="1218900"/>
            <a:ext cx="9090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随着新的历史课程标准的公布，学科素养逐渐被中学历史学界认可、实践，似乎高考试题的“素养立意”也渐成常态。</a:t>
            </a:r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2018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年高考历史试题从多角度、多层次考查考生的学科素养，引导考生适应时代发展要求。</a:t>
            </a:r>
          </a:p>
        </p:txBody>
      </p:sp>
      <p:sp>
        <p:nvSpPr>
          <p:cNvPr id="9" name="Rectangle 3">
            <a:hlinkClick r:id="rId2" action="ppaction://hlinkfile"/>
            <a:extLst>
              <a:ext uri="{FF2B5EF4-FFF2-40B4-BE49-F238E27FC236}">
                <a16:creationId xmlns="" xmlns:a16="http://schemas.microsoft.com/office/drawing/2014/main" id="{3482C705-6F7B-4E6F-A949-B12DE61D3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000" y="2705019"/>
            <a:ext cx="9405000" cy="64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）“唯物史观”下的“历史解释”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Rectangle 3">
            <a:hlinkClick r:id="rId3" action="ppaction://hlinkfile"/>
            <a:extLst>
              <a:ext uri="{FF2B5EF4-FFF2-40B4-BE49-F238E27FC236}">
                <a16:creationId xmlns="" xmlns:a16="http://schemas.microsoft.com/office/drawing/2014/main" id="{50822E5D-AE3C-43CC-B4DA-5054B8362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296" y="3429000"/>
            <a:ext cx="9405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）“时空观念”与“史料实证”下的“问题意识”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Rectangle 3">
            <a:hlinkClick r:id="rId4" action="ppaction://hlinkfile"/>
            <a:extLst>
              <a:ext uri="{FF2B5EF4-FFF2-40B4-BE49-F238E27FC236}">
                <a16:creationId xmlns="" xmlns:a16="http://schemas.microsoft.com/office/drawing/2014/main" id="{E429A17B-21AF-4CB1-B8FB-5F7B8BDE3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000" y="4149725"/>
            <a:ext cx="9405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）“家国情怀”下的“历史担当”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5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994B006C-DF96-421D-946F-22F291540267}"/>
              </a:ext>
            </a:extLst>
          </p:cNvPr>
          <p:cNvSpPr txBox="1">
            <a:spLocks noChangeArrowheads="1"/>
          </p:cNvSpPr>
          <p:nvPr/>
        </p:nvSpPr>
        <p:spPr>
          <a:xfrm>
            <a:off x="434677" y="533739"/>
            <a:ext cx="8604250" cy="494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渗透“核心价值”</a:t>
            </a:r>
            <a:endParaRPr lang="zh-CN" altLang="en-US" sz="2400" b="1" dirty="0">
              <a:solidFill>
                <a:srgbClr val="C00000"/>
              </a:solidFill>
              <a:ea typeface="黑体" panose="02010609060101010101" pitchFamily="49" charset="-12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A09D4BB1-6907-4C28-B6B6-F9ECBA0E5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000" y="1155719"/>
            <a:ext cx="94451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2017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年底的新考纲提出的“立德树人、服务选拔、导向教学” 高考核心立场中，“立德树人”居于核心首位；历史学科作为一门社会学科，高考试题设计遵循“科学性、政治性、规范性、公平性”的原则，其中的“政治性”原则具有明显的价值导向。</a:t>
            </a:r>
            <a:r>
              <a:rPr lang="en-US" altLang="zh-CN" sz="2200" b="1" dirty="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2018</a:t>
            </a: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高考历史试题很好地兼顾了“科学性”与“政治性”，彰显了历史学科的社会功能。除了前面提到的“‘家国情怀’下的‘历史担当’”外，还有以下几个方面值得关注：</a:t>
            </a:r>
          </a:p>
        </p:txBody>
      </p:sp>
      <p:sp>
        <p:nvSpPr>
          <p:cNvPr id="9" name="Rectangle 3">
            <a:hlinkClick r:id="rId2" action="ppaction://hlinkfile"/>
            <a:extLst>
              <a:ext uri="{FF2B5EF4-FFF2-40B4-BE49-F238E27FC236}">
                <a16:creationId xmlns="" xmlns:a16="http://schemas.microsoft.com/office/drawing/2014/main" id="{3482C705-6F7B-4E6F-A949-B12DE61D3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000" y="3391774"/>
            <a:ext cx="9405000" cy="64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）多角度地考查“中共党史”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Rectangle 3">
            <a:hlinkClick r:id="rId3" action="ppaction://hlinkfile"/>
            <a:extLst>
              <a:ext uri="{FF2B5EF4-FFF2-40B4-BE49-F238E27FC236}">
                <a16:creationId xmlns="" xmlns:a16="http://schemas.microsoft.com/office/drawing/2014/main" id="{50822E5D-AE3C-43CC-B4DA-5054B8362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8252" y="4064229"/>
            <a:ext cx="9405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）理性回应“社会热点”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Rectangle 3">
            <a:hlinkClick r:id="rId4" action="ppaction://hlinkfile"/>
            <a:extLst>
              <a:ext uri="{FF2B5EF4-FFF2-40B4-BE49-F238E27FC236}">
                <a16:creationId xmlns="" xmlns:a16="http://schemas.microsoft.com/office/drawing/2014/main" id="{E429A17B-21AF-4CB1-B8FB-5F7B8BDE3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000" y="4734000"/>
            <a:ext cx="9405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）培育健全的“世界意识”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245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D535AE0-4545-4D13-82AA-697EDE77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000"/>
            <a:ext cx="10515600" cy="647700"/>
          </a:xfrm>
        </p:spPr>
        <p:txBody>
          <a:bodyPr>
            <a:normAutofit/>
          </a:bodyPr>
          <a:lstStyle/>
          <a:p>
            <a:r>
              <a:rPr lang="zh-CN" altLang="en-US" b="1" dirty="0"/>
              <a:t>二、</a:t>
            </a:r>
            <a:r>
              <a:rPr lang="en-US" altLang="zh-CN" b="1" dirty="0"/>
              <a:t>2018</a:t>
            </a:r>
            <a:r>
              <a:rPr lang="zh-CN" altLang="en-US" b="1" dirty="0"/>
              <a:t>年湖北高考阅卷情况概述</a:t>
            </a:r>
          </a:p>
        </p:txBody>
      </p:sp>
      <p:sp>
        <p:nvSpPr>
          <p:cNvPr id="5" name="Rectangle 2">
            <a:hlinkClick r:id="rId2" action="ppaction://hlinkfile"/>
            <a:extLst>
              <a:ext uri="{FF2B5EF4-FFF2-40B4-BE49-F238E27FC236}">
                <a16:creationId xmlns="" xmlns:a16="http://schemas.microsoft.com/office/drawing/2014/main" id="{AB3B8D5A-23A7-44D6-9090-2810BDB83D7F}"/>
              </a:ext>
            </a:extLst>
          </p:cNvPr>
          <p:cNvSpPr txBox="1">
            <a:spLocks noChangeArrowheads="1"/>
          </p:cNvSpPr>
          <p:nvPr/>
        </p:nvSpPr>
        <p:spPr>
          <a:xfrm>
            <a:off x="606000" y="1535523"/>
            <a:ext cx="8604250" cy="494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41.</a:t>
            </a:r>
            <a:endParaRPr lang="zh-CN" altLang="en-US" sz="2400" b="1" dirty="0">
              <a:solidFill>
                <a:srgbClr val="C00000"/>
              </a:solidFill>
              <a:ea typeface="黑体" panose="02010609060101010101" pitchFamily="49" charset="-122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6DB530C8-A03E-4ACC-8A05-19B82FC73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000" y="1993976"/>
            <a:ext cx="94050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近年来，从社会学的视角来观察历史现象，逐渐成为学术界的研究旨趣之一，而这种研究趣旨也越来越多地渗透到了中学的历史教学和高考。事实上，学术界对社会学的界定并没有一个统一认识，但对其研究范围基本达成共识，包括社会结构、人口变动、民族、城市、乡村、社区、婚姻、家庭与性、信仰与宗教、现代化等领域。本试题就是从“乡村”的视角出发展开的，同时又与当下构建“和谐社会”这一热点话题相呼应。</a:t>
            </a:r>
          </a:p>
        </p:txBody>
      </p:sp>
      <p:sp>
        <p:nvSpPr>
          <p:cNvPr id="9" name="Rectangle 3">
            <a:hlinkClick r:id="rId3" action="ppaction://hlinkfile"/>
            <a:extLst>
              <a:ext uri="{FF2B5EF4-FFF2-40B4-BE49-F238E27FC236}">
                <a16:creationId xmlns="" xmlns:a16="http://schemas.microsoft.com/office/drawing/2014/main" id="{C57D9327-9E93-4EF0-8313-FD6F4E97B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975" y="4096535"/>
            <a:ext cx="9405000" cy="64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）评分细则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Rectangle 3">
            <a:hlinkClick r:id="rId4" action="ppaction://hlinkfile"/>
            <a:extLst>
              <a:ext uri="{FF2B5EF4-FFF2-40B4-BE49-F238E27FC236}">
                <a16:creationId xmlns="" xmlns:a16="http://schemas.microsoft.com/office/drawing/2014/main" id="{AFACC338-4FC6-4C59-B60F-6EBAFF4F4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401" y="4739586"/>
            <a:ext cx="9405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）学生答题情况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9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hlinkClick r:id="rId2" action="ppaction://hlinkfile"/>
            <a:extLst>
              <a:ext uri="{FF2B5EF4-FFF2-40B4-BE49-F238E27FC236}">
                <a16:creationId xmlns="" xmlns:a16="http://schemas.microsoft.com/office/drawing/2014/main" id="{994B006C-DF96-421D-946F-22F291540267}"/>
              </a:ext>
            </a:extLst>
          </p:cNvPr>
          <p:cNvSpPr txBox="1">
            <a:spLocks noChangeArrowheads="1"/>
          </p:cNvSpPr>
          <p:nvPr/>
        </p:nvSpPr>
        <p:spPr>
          <a:xfrm>
            <a:off x="434677" y="533739"/>
            <a:ext cx="8604250" cy="494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rgbClr val="99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42.</a:t>
            </a:r>
            <a:endParaRPr lang="zh-CN" altLang="en-US" sz="2400" b="1" dirty="0">
              <a:solidFill>
                <a:srgbClr val="C00000"/>
              </a:solidFill>
              <a:ea typeface="黑体" panose="02010609060101010101" pitchFamily="49" charset="-12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="" xmlns:a16="http://schemas.microsoft.com/office/drawing/2014/main" id="{A09D4BB1-6907-4C28-B6B6-F9ECBA0E5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000" y="888496"/>
            <a:ext cx="94451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  <a:sym typeface="Calibri" panose="020F0502020204030204" pitchFamily="34" charset="0"/>
              </a:rPr>
              <a:t>与去年相比，本题不再要求考生自拟论题，而是通过序列式设问的方式，每一问指向非常明确，有效的降低了试题的难度，而且有利于减少评卷误差。根据题目要求，首先，要从所提供的故事梗概中“提取一个情节”，有点类似于前几年的“论题” ；其次，指出该“情节”“所反映的近代早期重大历史现象”，并“概述”该历史现象，有点类似于前几年的“史论结合”中的“史”部分；最后，对该历史现象进行“评价”，有点类似于前几年的“史论结合”的“论”部分。</a:t>
            </a:r>
          </a:p>
        </p:txBody>
      </p:sp>
      <p:sp>
        <p:nvSpPr>
          <p:cNvPr id="9" name="Rectangle 3">
            <a:hlinkClick r:id="rId3" action="ppaction://hlinkfile"/>
            <a:extLst>
              <a:ext uri="{FF2B5EF4-FFF2-40B4-BE49-F238E27FC236}">
                <a16:creationId xmlns="" xmlns:a16="http://schemas.microsoft.com/office/drawing/2014/main" id="{3482C705-6F7B-4E6F-A949-B12DE61D3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000" y="3818190"/>
            <a:ext cx="9405000" cy="64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）评分细则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Rectangle 3">
            <a:hlinkClick r:id="rId4" action="ppaction://hlinkfile"/>
            <a:extLst>
              <a:ext uri="{FF2B5EF4-FFF2-40B4-BE49-F238E27FC236}">
                <a16:creationId xmlns="" xmlns:a16="http://schemas.microsoft.com/office/drawing/2014/main" id="{50822E5D-AE3C-43CC-B4DA-5054B8362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000" y="4568359"/>
            <a:ext cx="9405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）学生答题情况</a:t>
            </a:r>
            <a:endParaRPr lang="zh-CN" altLang="en-US" sz="2800" b="1" dirty="0">
              <a:solidFill>
                <a:srgbClr val="33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758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70418203710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8203710"/>
  <p:tag name="MH_LIBRARY" val="GRAPHIC"/>
  <p:tag name="MH_ORDER" val="文本框 17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10976</TotalTime>
  <Words>1209</Words>
  <Application>Microsoft Office PowerPoint</Application>
  <PresentationFormat>自定义</PresentationFormat>
  <Paragraphs>66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等线 Light</vt:lpstr>
      <vt:lpstr>Arial Narrow</vt:lpstr>
      <vt:lpstr>Times New Roman</vt:lpstr>
      <vt:lpstr>Calibri</vt:lpstr>
      <vt:lpstr>华文行楷</vt:lpstr>
      <vt:lpstr>等线</vt:lpstr>
      <vt:lpstr>华文中宋</vt:lpstr>
      <vt:lpstr>微软雅黑</vt:lpstr>
      <vt:lpstr>楷体</vt:lpstr>
      <vt:lpstr>华文楷体</vt:lpstr>
      <vt:lpstr>黑体</vt:lpstr>
      <vt:lpstr>Office 主题​​</vt:lpstr>
      <vt:lpstr>PowerPoint 演示文稿</vt:lpstr>
      <vt:lpstr>PowerPoint 演示文稿</vt:lpstr>
      <vt:lpstr>一、2018年湖北高考历史试题分析</vt:lpstr>
      <vt:lpstr>PowerPoint 演示文稿</vt:lpstr>
      <vt:lpstr>PowerPoint 演示文稿</vt:lpstr>
      <vt:lpstr>PowerPoint 演示文稿</vt:lpstr>
      <vt:lpstr>PowerPoint 演示文稿</vt:lpstr>
      <vt:lpstr>二、2018年湖北高考阅卷情况概述</vt:lpstr>
      <vt:lpstr>PowerPoint 演示文稿</vt:lpstr>
      <vt:lpstr>PowerPoint 演示文稿</vt:lpstr>
      <vt:lpstr>三、2019年高考复习备考基本策略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johnny hill</dc:creator>
  <cp:lastModifiedBy>微软用户</cp:lastModifiedBy>
  <cp:revision>351</cp:revision>
  <dcterms:created xsi:type="dcterms:W3CDTF">2017-04-11T05:17:31Z</dcterms:created>
  <dcterms:modified xsi:type="dcterms:W3CDTF">2018-09-18T13:18:56Z</dcterms:modified>
</cp:coreProperties>
</file>